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95FB6-8D50-4B0E-8DD7-10D481D55022}">
  <a:tblStyle styleId="{67F95FB6-8D50-4B0E-8DD7-10D481D550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08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2e5ee2da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2e5ee2da9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939cfbc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d939cfbc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2e5ee2a9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2e5ee2a9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2e5ee2a9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2e5ee2a9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2e5ee2da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2e5ee2da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2e5ee2d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2e5ee2d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2e5ee2d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2e5ee2d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2e5ee2da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2e5ee2da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d939cfbc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d939cfbc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2e5ee2d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2e5ee2d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2e5ee2da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2e5ee2da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2e5ee2da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2e5ee2da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d939cfbc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d939cfbc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2e5ee2d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2e5ee2d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e5ee2da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e5ee2da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2e5ee2da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2e5ee2da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2e5ee2da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2e5ee2da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2e5ee2da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2e5ee2da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2e5ee2da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2e5ee2da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2e5ee2da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2e5ee2da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2e5ee2da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2e5ee2da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2e5ee2da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2e5ee2da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2e5ee2da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2e5ee2da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2e5ee2da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2e5ee2da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2e5ee2da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2e5ee2da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2e5ee2da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2e5ee2da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2e5ee2da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2e5ee2da9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2e5ee2da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2e5ee2da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2e5ee2da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2e5ee2da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e5ee2da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2e5ee2da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e5ee2da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e5ee2da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2e5ee2da9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2e5ee2da9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2e5ee2da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2e5ee2da9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2e5ee2da9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2e5ee2da9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Publically available dataset deidentify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e5ee2da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2e5ee2da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2e5ee2a9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2e5ee2a9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7145" y="6237485"/>
            <a:ext cx="1492469" cy="5026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model_optimization/guide/pruning/pruning_with_keras" TargetMode="External"/><Relationship Id="rId3" Type="http://schemas.openxmlformats.org/officeDocument/2006/relationships/hyperlink" Target="https://www.arduino.cc/en/Guide/NANO33BLESense" TargetMode="External"/><Relationship Id="rId7" Type="http://schemas.openxmlformats.org/officeDocument/2006/relationships/hyperlink" Target="https://keras.io/api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bldh/bleak" TargetMode="External"/><Relationship Id="rId5" Type="http://schemas.openxmlformats.org/officeDocument/2006/relationships/hyperlink" Target="https://bleak.readthedocs.io/en/latest/" TargetMode="External"/><Relationship Id="rId4" Type="http://schemas.openxmlformats.org/officeDocument/2006/relationships/hyperlink" Target="https://blog.arduino.cc/2019/10/15/get-started-with-machine-learning-on-arduino" TargetMode="External"/><Relationship Id="rId9" Type="http://schemas.openxmlformats.org/officeDocument/2006/relationships/hyperlink" Target="https://www.tensorflow.org/model_optimization/guide/quantization/post_train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CG-DAISY/Tiny_Gestur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-1488350" y="858800"/>
            <a:ext cx="136209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37160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GESTURE RECOGNIZATION VIA TINYML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Georgia"/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1524000" y="3602050"/>
            <a:ext cx="10305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 dirty="0">
                <a:solidFill>
                  <a:srgbClr val="474747"/>
                </a:solidFill>
              </a:rPr>
              <a:t>                                                   	         </a:t>
            </a:r>
            <a:r>
              <a:rPr lang="en-US" dirty="0">
                <a:solidFill>
                  <a:srgbClr val="474747"/>
                </a:solidFill>
              </a:rPr>
              <a:t>    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by: Amulya Yadagani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	Mentored by: Dr.Somya Mohanty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	30/11/2020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807000" y="771250"/>
            <a:ext cx="10578000" cy="499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just" rtl="0"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Data transferred via BLE from board (central) to the system (peripheral)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Python script to discover BLE device and establish connection using devices GATT services and its characteristics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For a gesture, data is sent continuously until all samples (119) are read.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data is sent in the form of a string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600" y="1088700"/>
            <a:ext cx="5980800" cy="50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25" y="1083100"/>
            <a:ext cx="4521047" cy="292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527825" y="3429000"/>
            <a:ext cx="3000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BLE connected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6" name="Google Shape;136;p23"/>
          <p:cNvCxnSpPr/>
          <p:nvPr/>
        </p:nvCxnSpPr>
        <p:spPr>
          <a:xfrm rot="10800000" flipH="1">
            <a:off x="2027825" y="3060900"/>
            <a:ext cx="411900" cy="444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57200" y="506275"/>
            <a:ext cx="9532200" cy="82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Deep Learning WorkFlow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49" y="1489050"/>
            <a:ext cx="10361299" cy="438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838200" y="16116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Deep learning models accept input and generate output in the form of tensors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Transformed the input into tensor with shape (500, 716)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500 : 100 samples for each of 5 gestures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716 : each sample rate X (accelerometer,gyroscope) = 119 x 6 = 716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Transformed the output into tensor with shape (500, 5)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500 : 100 samples for each of 5 gestures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5 : one-hot encoded matrix for each of 5 gestures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Train, Test and Validation Sets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Shuffle input and output data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Shuffled data is split into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60% training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20% test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20% validation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Deep Learning Model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Consists of total 7 layers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4 are "Dense" layers (nodes per layer: 100, 75, 75, 5)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 are "Dropout" (0.15)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Rectified linear activation function (ReLU) outputs the input directly if it is positive or it will output zero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700" y="1704975"/>
            <a:ext cx="5324475" cy="38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Compiling and Fitting the model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Compiling the model takes 3 parameters - optimizer, loss, metrics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“Adam” optimizer with learning rate=0.0001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“mean_squared_error” as a loss function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“accuracy” of model as metrics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“ ReduceLROnPlateau” is used as a callback to reduce the learning rate when a metric has stopped improving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Pruning and Quantization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838200" y="1375175"/>
            <a:ext cx="5196900" cy="450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Reduces model size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Faster Execution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Reduces Power consumption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Pruning is an iterative process on a trained model that trims insignificant weights by setting those weights to zero until specified target sparsity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Removes unnecessary connections between the layers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800" y="1931950"/>
            <a:ext cx="4877225" cy="2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826925" y="197225"/>
            <a:ext cx="10117800" cy="403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Quantization is a process where the weights are converted to lower-precision types, such as from float32 to int8.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How it works?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Take only the required range used by Float32 to represent in smaller no of bits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Required Range : Histogram distribution of values in a particular tensor by grouping data into 255 bins which is integer equivalent.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quantized_value = float_value / scale + zero_point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scale = (max - min)/ 2^bits (Floating point size of each b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zero_point = integer zero that corresponds floating point zero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050" y="4375075"/>
            <a:ext cx="8786525" cy="16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Inference</a:t>
            </a: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838200" y="15891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Board is programmed to use the trained TensorFlow Lite model for the classification of gestures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Board is programmed with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static tensor size (40x1024),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string characteristic UUID to transfer the output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 interpreter to run the deep learning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Highest probability gesture indicated by LED light and transmitted via Bluetooth.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838200" y="20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900650" y="11659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Workflow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Workflow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Train, Test, Validation Sets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Deep Learning Model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Compiling &amp; Fitting the model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Pruning &amp; Quantization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Inference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Gestures LED color</a:t>
            </a:r>
            <a:endParaRPr/>
          </a:p>
        </p:txBody>
      </p:sp>
      <p:graphicFrame>
        <p:nvGraphicFramePr>
          <p:cNvPr id="197" name="Google Shape;197;p33"/>
          <p:cNvGraphicFramePr/>
          <p:nvPr/>
        </p:nvGraphicFramePr>
        <p:xfrm>
          <a:off x="952500" y="2286000"/>
          <a:ext cx="10287000" cy="2529660"/>
        </p:xfrm>
        <a:graphic>
          <a:graphicData uri="http://schemas.openxmlformats.org/drawingml/2006/table">
            <a:tbl>
              <a:tblPr>
                <a:noFill/>
                <a:tableStyleId>{67F95FB6-8D50-4B0E-8DD7-10D481D55022}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</a:t>
                      </a:r>
                      <a:endParaRPr sz="24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LED Color</a:t>
                      </a:r>
                      <a:endParaRPr sz="24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Squat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Red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Jump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Magenta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Walk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Blue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Run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Green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Other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White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Gestures Output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375" y="1568400"/>
            <a:ext cx="7617425" cy="45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838200" y="24822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 Results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50" y="2485225"/>
            <a:ext cx="10820249" cy="311742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3130800" y="1565300"/>
            <a:ext cx="59304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Visualization of Squat Data - One Sample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Visualization of Squat Data - 100 Samples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050" y="1629275"/>
            <a:ext cx="8367001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Visualization of Jump Data - One Sample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800" y="1865725"/>
            <a:ext cx="9448025" cy="3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Visualization of Jump Data - 100 Samples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525" y="1487225"/>
            <a:ext cx="7713851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Visualization of Walk Data - One Sample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75" y="1832000"/>
            <a:ext cx="8852000" cy="34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Visualization of Walk Data - 100 Samples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r="-13083"/>
          <a:stretch/>
        </p:blipFill>
        <p:spPr>
          <a:xfrm>
            <a:off x="1804275" y="1310350"/>
            <a:ext cx="8751151" cy="50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Visualization of Run Data - One Sample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25" y="1568425"/>
            <a:ext cx="8819249" cy="4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894525" y="1331550"/>
            <a:ext cx="10515600" cy="45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Machine Learning on Microcontrollers is the most efficient, cheap, and reliable way of developing Edge Computing applications with low energy consumption.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‘Arduino Nano 33 BLE Sense board’ is used as a microcontroller to capture and classify 5 human gestures - “Squat”, “Jump”, “Walk”, “Run”, “Other”.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board has capabilities such as embedded sensors and BLE enabled.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Deep Learning model using captured gestures data to classify human gestures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Visualization of Run Data - 100 Samples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43"/>
          <p:cNvPicPr preferRelativeResize="0"/>
          <p:nvPr/>
        </p:nvPicPr>
        <p:blipFill rotWithShape="1">
          <a:blip r:embed="rId3">
            <a:alphaModFix/>
          </a:blip>
          <a:srcRect r="-13301" b="3306"/>
          <a:stretch/>
        </p:blipFill>
        <p:spPr>
          <a:xfrm>
            <a:off x="1985025" y="1305100"/>
            <a:ext cx="8538701" cy="46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Visualization of Other Data - 100 Samples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63" name="Google Shape;26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700" y="1943150"/>
            <a:ext cx="9257625" cy="36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2639700" y="1097075"/>
            <a:ext cx="6912600" cy="93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Training and validation loss of the trained model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738" y="2278281"/>
            <a:ext cx="8740526" cy="334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5"/>
          <p:cNvSpPr txBox="1"/>
          <p:nvPr/>
        </p:nvSpPr>
        <p:spPr>
          <a:xfrm>
            <a:off x="675650" y="236475"/>
            <a:ext cx="102579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Deep Learning Results</a:t>
            </a:r>
            <a:endParaRPr sz="44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Training and validation Accuracy of the trained model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475" y="2242950"/>
            <a:ext cx="9703050" cy="31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Confusion Matrix of the trained model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4" name="Google Shape;282;p47">
            <a:extLst>
              <a:ext uri="{FF2B5EF4-FFF2-40B4-BE49-F238E27FC236}">
                <a16:creationId xmlns:a16="http://schemas.microsoft.com/office/drawing/2014/main" id="{3E310E91-069C-4921-BF55-A8BE9A71FA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13" y="1690825"/>
            <a:ext cx="5857885" cy="415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Size, Accuracy and Confusion Matrix of the compression model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61074-1ED2-4047-94B5-7B74272E99D5}"/>
              </a:ext>
            </a:extLst>
          </p:cNvPr>
          <p:cNvSpPr txBox="1"/>
          <p:nvPr/>
        </p:nvSpPr>
        <p:spPr>
          <a:xfrm>
            <a:off x="916619" y="1952638"/>
            <a:ext cx="441886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 of the model is reduced 4 times from 2.1Mb to 0.5Mb 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96% accuracy</a:t>
            </a:r>
            <a:endParaRPr lang="en-US" sz="2400" dirty="0"/>
          </a:p>
        </p:txBody>
      </p:sp>
      <p:pic>
        <p:nvPicPr>
          <p:cNvPr id="6" name="Google Shape;289;p48">
            <a:extLst>
              <a:ext uri="{FF2B5EF4-FFF2-40B4-BE49-F238E27FC236}">
                <a16:creationId xmlns:a16="http://schemas.microsoft.com/office/drawing/2014/main" id="{69A6FB23-809B-4EFD-957B-3B967ABC82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300" y="1749425"/>
            <a:ext cx="5981580" cy="39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title"/>
          </p:nvPr>
        </p:nvSpPr>
        <p:spPr>
          <a:xfrm>
            <a:off x="838200" y="703975"/>
            <a:ext cx="10515600" cy="78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Predicting Squat gesture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912150" y="247775"/>
            <a:ext cx="2431500" cy="9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Demo</a:t>
            </a:r>
            <a:endParaRPr sz="44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Squat">
            <a:hlinkClick r:id="" action="ppaction://media"/>
            <a:extLst>
              <a:ext uri="{FF2B5EF4-FFF2-40B4-BE49-F238E27FC236}">
                <a16:creationId xmlns:a16="http://schemas.microsoft.com/office/drawing/2014/main" id="{D92722A1-CEA8-400B-AFAC-9F593CBF2A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8783" y="1492375"/>
            <a:ext cx="7594107" cy="4746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title"/>
          </p:nvPr>
        </p:nvSpPr>
        <p:spPr>
          <a:xfrm>
            <a:off x="838200" y="13430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Predicting Jump gesture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2" name="Jump">
            <a:hlinkClick r:id="" action="ppaction://media"/>
            <a:extLst>
              <a:ext uri="{FF2B5EF4-FFF2-40B4-BE49-F238E27FC236}">
                <a16:creationId xmlns:a16="http://schemas.microsoft.com/office/drawing/2014/main" id="{E5893978-005B-4E16-B191-47DD01D41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0085" y="1229557"/>
            <a:ext cx="8202968" cy="5126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Predicting Walk gesture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2" name="Walk">
            <a:hlinkClick r:id="" action="ppaction://media"/>
            <a:extLst>
              <a:ext uri="{FF2B5EF4-FFF2-40B4-BE49-F238E27FC236}">
                <a16:creationId xmlns:a16="http://schemas.microsoft.com/office/drawing/2014/main" id="{A3DF014D-C6B3-44B2-BAF0-88A6A3998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4718" y="1074199"/>
            <a:ext cx="8522563" cy="5326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>
            <a:spLocks noGrp="1"/>
          </p:cNvSpPr>
          <p:nvPr>
            <p:ph type="title"/>
          </p:nvPr>
        </p:nvSpPr>
        <p:spPr>
          <a:xfrm>
            <a:off x="900344" y="6328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Predicting Run gesture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2" name="Run">
            <a:hlinkClick r:id="" action="ppaction://media"/>
            <a:extLst>
              <a:ext uri="{FF2B5EF4-FFF2-40B4-BE49-F238E27FC236}">
                <a16:creationId xmlns:a16="http://schemas.microsoft.com/office/drawing/2014/main" id="{A5870E38-0017-412F-ACAD-0A227F56F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7577" y="1020932"/>
            <a:ext cx="8481134" cy="5300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Microcontroller - </a:t>
            </a:r>
            <a:r>
              <a:rPr lang="en-US" sz="3000"/>
              <a:t>Arduino Nano 33 BLE Sense</a:t>
            </a:r>
            <a:endParaRPr sz="3000"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100" y="1690825"/>
            <a:ext cx="7711801" cy="4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This research work shows us how simple and efficient it is to achieve an end to end application involving deep learning to predict human gesture with real data.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Gestures application showcases all the benefits the microcontroller offers as mentioned in goals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Along with the benefits, the tiny form factor and embedded sensors can be used as a wearable device and therefore used in building multiple real-world applications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63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https://www.arduino.cc/en/Guide/NANO33BLESense</a:t>
            </a:r>
            <a:endParaRPr sz="2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https://blog.arduino.cc/2019/10/15/get-started-with-machine-learning-on-arduino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https://bleak.readthedocs.io/en/latest/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https://github.com/hbldh/bleak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https://keras.io/api/</a:t>
            </a:r>
            <a:endParaRPr sz="2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6. 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https://www.tensorflow.org/model_optimization/guide/pruning/pruning_with_keras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7. 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https://www.tensorflow.org/model_optimization/guide/quantization/post_training</a:t>
            </a:r>
            <a:endParaRPr sz="2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URL</a:t>
            </a:r>
            <a:endParaRPr/>
          </a:p>
        </p:txBody>
      </p:sp>
      <p:sp>
        <p:nvSpPr>
          <p:cNvPr id="331" name="Google Shape;331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https://github.com/UNCG-DAISY/Tiny_Gesture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QUESTIONS 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985675" y="643450"/>
            <a:ext cx="6533100" cy="5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Tiny form factor having 45x18mm dimensions</a:t>
            </a:r>
            <a:endParaRPr sz="24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9 on-board sensors, in this research </a:t>
            </a:r>
            <a:r>
              <a:rPr lang="en-US" sz="2400" b="1">
                <a:solidFill>
                  <a:schemeClr val="lt1"/>
                </a:solidFill>
              </a:rPr>
              <a:t>accelerometer</a:t>
            </a:r>
            <a:r>
              <a:rPr lang="en-US" sz="2400">
                <a:solidFill>
                  <a:schemeClr val="lt1"/>
                </a:solidFill>
              </a:rPr>
              <a:t> and </a:t>
            </a:r>
            <a:r>
              <a:rPr lang="en-US" sz="2400" b="1">
                <a:solidFill>
                  <a:schemeClr val="lt1"/>
                </a:solidFill>
              </a:rPr>
              <a:t>gyroscope</a:t>
            </a:r>
            <a:r>
              <a:rPr lang="en-US" sz="2400">
                <a:solidFill>
                  <a:schemeClr val="lt1"/>
                </a:solidFill>
              </a:rPr>
              <a:t> inertial sensors are used.</a:t>
            </a:r>
            <a:endParaRPr sz="24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Nordic nRF52840 processor </a:t>
            </a:r>
            <a:endParaRPr sz="2400">
              <a:solidFill>
                <a:schemeClr val="lt1"/>
              </a:solidFill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32-bit ARM Cortex M4 CPU</a:t>
            </a:r>
            <a:endParaRPr sz="2200">
              <a:solidFill>
                <a:schemeClr val="lt1"/>
              </a:solidFill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NINA B306 module for BLE</a:t>
            </a:r>
            <a:endParaRPr sz="2200">
              <a:solidFill>
                <a:schemeClr val="lt1"/>
              </a:solidFill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SRAM : 256KB</a:t>
            </a:r>
            <a:endParaRPr sz="2200">
              <a:solidFill>
                <a:schemeClr val="lt1"/>
              </a:solidFill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Flash Memory : 1MB</a:t>
            </a:r>
            <a:endParaRPr sz="2200">
              <a:solidFill>
                <a:schemeClr val="lt1"/>
              </a:solidFill>
            </a:endParaRPr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-US" sz="2200">
                <a:solidFill>
                  <a:schemeClr val="lt1"/>
                </a:solidFill>
              </a:rPr>
              <a:t>Operating Voltage	: 3.3V</a:t>
            </a:r>
            <a:endParaRPr sz="22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925" y="926900"/>
            <a:ext cx="322897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Goals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917025" y="156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To showcase the following benefits in developing Edge Computing applications without sacrificing accuracy on Microcontrollers such as Arduino Nano 33 BLE Sense board: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Cost Effective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Low Energy Consumption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Privacy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Tiny form factor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Flexibility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Challenges &amp; Workaround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 1: Capturing Training Data from the Arduino Board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Workaround: Python script to capture data via BLE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4066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4066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 2: The size of the traditional Machine Learning model is huge, loading the model onto the microcontroller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Workaround: Pruning and Quantization techniques to reduce model size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24066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Workflow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75" y="2118050"/>
            <a:ext cx="10651850" cy="34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Collection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28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board is programmed to capture the 3-axis accelerometer and a 3-axis gyroscope data using the inertial sensors (IMU)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Accelerometer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range is set at [-4,+4]g -/+0.122 mg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Gyroscope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range is set at [-2000, +2000]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dps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+/-70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mdps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Magnetometer range is set at [-400, +400]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uT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+/-0.014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uT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IMU Sampling Rates : [10Hz, 50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119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238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476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952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hz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Each gesture is performed 100 times with a sampling rate of 119 Hz and a minimum Threshold of 1.5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CG Navy Background">
  <a:themeElements>
    <a:clrScheme name="Custom 1">
      <a:dk1>
        <a:srgbClr val="000000"/>
      </a:dk1>
      <a:lt1>
        <a:srgbClr val="FFFFFF"/>
      </a:lt1>
      <a:dk2>
        <a:srgbClr val="0F2044"/>
      </a:dk2>
      <a:lt2>
        <a:srgbClr val="BEC0C2"/>
      </a:lt2>
      <a:accent1>
        <a:srgbClr val="FFB71B"/>
      </a:accent1>
      <a:accent2>
        <a:srgbClr val="4FC2BF"/>
      </a:accent2>
      <a:accent3>
        <a:srgbClr val="00698C"/>
      </a:accent3>
      <a:accent4>
        <a:srgbClr val="A00C30"/>
      </a:accent4>
      <a:accent5>
        <a:srgbClr val="A59C87"/>
      </a:accent5>
      <a:accent6>
        <a:srgbClr val="92D1B3"/>
      </a:accent6>
      <a:hlink>
        <a:srgbClr val="507BD8"/>
      </a:hlink>
      <a:folHlink>
        <a:srgbClr val="EDEF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1236</Words>
  <Application>Microsoft Office PowerPoint</Application>
  <PresentationFormat>Widescreen</PresentationFormat>
  <Paragraphs>206</Paragraphs>
  <Slides>44</Slides>
  <Notes>44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Georgia</vt:lpstr>
      <vt:lpstr>Times New Roman</vt:lpstr>
      <vt:lpstr>UNCG Navy Background</vt:lpstr>
      <vt:lpstr>GESTURE RECOGNIZATION VIA TINYML </vt:lpstr>
      <vt:lpstr>OUTLINE</vt:lpstr>
      <vt:lpstr>Introduction</vt:lpstr>
      <vt:lpstr>Microcontroller - Arduino Nano 33 BLE Sense</vt:lpstr>
      <vt:lpstr>PowerPoint Presentation</vt:lpstr>
      <vt:lpstr>Goals</vt:lpstr>
      <vt:lpstr>Challenges &amp; Workaround</vt:lpstr>
      <vt:lpstr>Methodology Workflow</vt:lpstr>
      <vt:lpstr> Data Collection </vt:lpstr>
      <vt:lpstr>PowerPoint Presentation</vt:lpstr>
      <vt:lpstr>PowerPoint Presentation</vt:lpstr>
      <vt:lpstr> Deep Learning WorkFlow </vt:lpstr>
      <vt:lpstr>Data Preprocessing</vt:lpstr>
      <vt:lpstr>Train, Test and Validation Sets</vt:lpstr>
      <vt:lpstr>Building Deep Learning Model</vt:lpstr>
      <vt:lpstr>Compiling and Fitting the model</vt:lpstr>
      <vt:lpstr>Model Pruning and Quantization</vt:lpstr>
      <vt:lpstr>PowerPoint Presentation</vt:lpstr>
      <vt:lpstr>Model Inference</vt:lpstr>
      <vt:lpstr>Gestures LED color</vt:lpstr>
      <vt:lpstr>Gestures Output</vt:lpstr>
      <vt:lpstr>RESULTS</vt:lpstr>
      <vt:lpstr>Data Collection Results</vt:lpstr>
      <vt:lpstr>Visualization of Squat Data - 100 Samples</vt:lpstr>
      <vt:lpstr>Visualization of Jump Data - One Sample</vt:lpstr>
      <vt:lpstr>Visualization of Jump Data - 100 Samples</vt:lpstr>
      <vt:lpstr>Visualization of Walk Data - One Sample</vt:lpstr>
      <vt:lpstr>Visualization of Walk Data - 100 Samples </vt:lpstr>
      <vt:lpstr>Visualization of Run Data - One Sample</vt:lpstr>
      <vt:lpstr>Visualization of Run Data - 100 Samples </vt:lpstr>
      <vt:lpstr>Visualization of Other Data - 100 Samples</vt:lpstr>
      <vt:lpstr>Training and validation loss of the trained model</vt:lpstr>
      <vt:lpstr>Training and validation Accuracy of the trained model</vt:lpstr>
      <vt:lpstr>Confusion Matrix of the trained model</vt:lpstr>
      <vt:lpstr>Size, Accuracy and Confusion Matrix of the compression model</vt:lpstr>
      <vt:lpstr>Predicting Squat gesture</vt:lpstr>
      <vt:lpstr>Predicting Jump gesture</vt:lpstr>
      <vt:lpstr>Predicting Walk gesture</vt:lpstr>
      <vt:lpstr>Predicting Run gesture</vt:lpstr>
      <vt:lpstr>Conclusion</vt:lpstr>
      <vt:lpstr>References</vt:lpstr>
      <vt:lpstr>Git URL</vt:lpstr>
      <vt:lpstr>QUESTIONS ?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RECOGNIZATION VIA TINYML </dc:title>
  <cp:lastModifiedBy>Ananth Suryadevara</cp:lastModifiedBy>
  <cp:revision>5</cp:revision>
  <dcterms:modified xsi:type="dcterms:W3CDTF">2020-11-29T17:35:43Z</dcterms:modified>
</cp:coreProperties>
</file>